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7"/>
  </p:notesMasterIdLst>
  <p:sldIdLst>
    <p:sldId id="271" r:id="rId2"/>
    <p:sldId id="272" r:id="rId3"/>
    <p:sldId id="276" r:id="rId4"/>
    <p:sldId id="273" r:id="rId5"/>
    <p:sldId id="305" r:id="rId6"/>
    <p:sldId id="306" r:id="rId7"/>
    <p:sldId id="299" r:id="rId8"/>
    <p:sldId id="301" r:id="rId9"/>
    <p:sldId id="302" r:id="rId10"/>
    <p:sldId id="314" r:id="rId11"/>
    <p:sldId id="313" r:id="rId12"/>
    <p:sldId id="308" r:id="rId13"/>
    <p:sldId id="312" r:id="rId14"/>
    <p:sldId id="309" r:id="rId15"/>
    <p:sldId id="304" r:id="rId16"/>
    <p:sldId id="316" r:id="rId17"/>
    <p:sldId id="317" r:id="rId18"/>
    <p:sldId id="318" r:id="rId19"/>
    <p:sldId id="319" r:id="rId20"/>
    <p:sldId id="320" r:id="rId21"/>
    <p:sldId id="315" r:id="rId22"/>
    <p:sldId id="303" r:id="rId23"/>
    <p:sldId id="310" r:id="rId24"/>
    <p:sldId id="311" r:id="rId25"/>
    <p:sldId id="29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01812-1240-4DDD-92E7-7DF3721AC601}" type="datetimeFigureOut">
              <a:rPr lang="en-IN" smtClean="0"/>
              <a:t>26-05-2017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8C56F-C85A-45E2-8403-CF94A3618B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13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8C56F-C85A-45E2-8403-CF94A3618B8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35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8C56F-C85A-45E2-8403-CF94A3618B87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38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8C56F-C85A-45E2-8403-CF94A3618B87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30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C7453E-1F15-4987-9858-8101C4016A07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9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FF4E9-04A4-41B9-A0B0-54666353E389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29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CB76B-989A-43F4-A985-97793BECC169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028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E3BBD-3835-4129-9B7B-BD00D83CC09B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855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EBC2-55F5-469A-B6A1-F0EDD634CE55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46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00F7A-FAA6-4B52-9CB6-51F5CB36128B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4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4156-4613-4D26-8A76-C0CBF6D63914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16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70E54-F1A5-4527-B60E-36381000DBDC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40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D5EC-7396-43AE-975F-3693BD0AE73B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5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576A-C69D-4A65-B9CA-E2133B5F8F21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8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5AC1A-CEE5-4F7D-96DF-5FF11A9064DB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77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A772-3B09-4A31-88C6-17DFDCA8C19C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81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6B0D-8A7D-406E-B239-A8E041AE8933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23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98652-F9B7-4CEE-B61A-11DF04082106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F332C-3D8D-44BF-A49B-D6A2556E2381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D0D8C-D8F6-44D3-A19C-E821B9D42983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6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EBA1-5CBE-4FBB-B4FF-9EBE065536C1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4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298CF-0427-4098-9A7B-7902C1D4E735}" type="datetime1">
              <a:rPr lang="en-US" smtClean="0"/>
              <a:t>5/26/2017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36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8467" y="293252"/>
            <a:ext cx="8997351" cy="690113"/>
          </a:xfrm>
        </p:spPr>
        <p:txBody>
          <a:bodyPr>
            <a:noAutofit/>
          </a:bodyPr>
          <a:lstStyle/>
          <a:p>
            <a:pPr algn="ctr"/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468" y="3543542"/>
            <a:ext cx="4663343" cy="3176438"/>
          </a:xfrm>
        </p:spPr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Mentor:</a:t>
            </a:r>
          </a:p>
          <a:p>
            <a:pPr marL="742950" lvl="2" indent="-342900"/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Rajneesh Rani</a:t>
            </a:r>
          </a:p>
          <a:p>
            <a:pPr marL="342900" lvl="1" indent="-342900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Co-Mentors: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Ms. Amandeep Kaur</a:t>
            </a:r>
          </a:p>
          <a:p>
            <a:pPr lvl="1"/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IN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Kirti</a:t>
            </a:r>
            <a:r>
              <a:rPr lang="en-I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Bhandari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91811" y="3543542"/>
            <a:ext cx="50500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By(Group 20):</a:t>
            </a:r>
          </a:p>
          <a:p>
            <a:pPr lvl="1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Sunil Kumar(13103034)</a:t>
            </a:r>
          </a:p>
          <a:p>
            <a:pPr lvl="1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Bhiman Baghel(13103043) </a:t>
            </a:r>
          </a:p>
          <a:p>
            <a:pPr lvl="1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Manoj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Meena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(13103042)</a:t>
            </a:r>
          </a:p>
          <a:p>
            <a:pPr lvl="1"/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Sanjeet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(13103019)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28468" y="997587"/>
            <a:ext cx="8997351" cy="1038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Twitter Sentiment Analysis</a:t>
            </a:r>
            <a:endParaRPr lang="en-IN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28466" y="2225768"/>
            <a:ext cx="8997351" cy="4997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 NIT Jalandhar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1812" y="6354855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47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440" y="394231"/>
            <a:ext cx="10759439" cy="1011874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Pre-processing &amp;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Cleaning(CODE)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460" y="1311215"/>
            <a:ext cx="8238225" cy="518159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88160" y="622194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29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042" y="0"/>
            <a:ext cx="9645674" cy="1000666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Extraction(Training Data)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/>
          <a:stretch/>
        </p:blipFill>
        <p:spPr>
          <a:xfrm>
            <a:off x="593765" y="861311"/>
            <a:ext cx="11044227" cy="543683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57031" y="6298141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0" y="145881"/>
            <a:ext cx="6167120" cy="1153132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75" y="1398081"/>
            <a:ext cx="2979678" cy="4366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8" y="1420950"/>
            <a:ext cx="8580367" cy="2491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8" y="4011974"/>
            <a:ext cx="8580367" cy="16765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046788" y="6298141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7341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6641" y="161318"/>
            <a:ext cx="5876544" cy="1164562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416" y="1325880"/>
            <a:ext cx="10004995" cy="4465321"/>
          </a:xfrm>
        </p:spPr>
        <p:txBody>
          <a:bodyPr>
            <a:no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probability of occurrence of each word in the tweet with respect to positive, negative and neutral.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Classify the tweet as either positive, negative or neutral on the basis of these probabilities.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count the no. of positive, negative and neutral tweets about that topic.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we plot the pie chart using </a:t>
            </a:r>
            <a:r>
              <a:rPr lang="en-I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(python library).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7411" y="6306607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0651" y="206022"/>
            <a:ext cx="2608678" cy="996922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t="11980" r="10557" b="4445"/>
          <a:stretch/>
        </p:blipFill>
        <p:spPr>
          <a:xfrm>
            <a:off x="4420420" y="1695750"/>
            <a:ext cx="3489140" cy="3362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2" t="11969" r="11429"/>
          <a:stretch/>
        </p:blipFill>
        <p:spPr>
          <a:xfrm>
            <a:off x="713232" y="1673717"/>
            <a:ext cx="3588316" cy="337377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83664" y="5715000"/>
            <a:ext cx="402336" cy="40233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8308848" y="5721118"/>
            <a:ext cx="402336" cy="402336"/>
          </a:xfrm>
          <a:prstGeom prst="roundRect">
            <a:avLst/>
          </a:prstGeom>
          <a:solidFill>
            <a:srgbClr val="0624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4621588" y="5702830"/>
            <a:ext cx="402336" cy="40233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432304" y="5731502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Positive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062146" y="5754122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373904" y="5719332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Negative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2" t="13383" r="9380" b="10594"/>
          <a:stretch/>
        </p:blipFill>
        <p:spPr>
          <a:xfrm>
            <a:off x="8028432" y="1687250"/>
            <a:ext cx="3721608" cy="33602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7485" y="629814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37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178572"/>
            <a:ext cx="3165475" cy="908357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Bhiman\Desktop\FE lg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0" r="7415"/>
          <a:stretch/>
        </p:blipFill>
        <p:spPr bwMode="auto">
          <a:xfrm>
            <a:off x="824345" y="1210478"/>
            <a:ext cx="7332451" cy="4641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Bhiman\Desktop\FE s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871" y="105182"/>
            <a:ext cx="3045460" cy="628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352800" y="5975038"/>
            <a:ext cx="163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Desktop View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0644" y="6375148"/>
            <a:ext cx="1524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View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055255" y="6394222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Bhiman\Desktop\Search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151" y="1114444"/>
            <a:ext cx="5731510" cy="216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Bhiman\Desktop\Search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784" y="3363458"/>
            <a:ext cx="4500245" cy="32042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43280" y="571020"/>
            <a:ext cx="1100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SECTION: User can insert a keyword and see the sentiment analysis about it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524" y="6272741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8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Bhiman\Desktop\people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19944"/>
          <a:stretch/>
        </p:blipFill>
        <p:spPr bwMode="auto">
          <a:xfrm>
            <a:off x="1890718" y="1057980"/>
            <a:ext cx="8307237" cy="55036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2723" y="596315"/>
            <a:ext cx="1022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 SECTION: User can see pre existing sentiment analysis of some people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8246" y="6289674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0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9520" y="159435"/>
            <a:ext cx="1011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MOVIE SECTION: User can see pre existing sentiment analysis of some movies with their IMDB ratings and a link to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BookMyShow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5255" y="627274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3" t="-149" r="19693" b="149"/>
          <a:stretch/>
        </p:blipFill>
        <p:spPr>
          <a:xfrm>
            <a:off x="1708030" y="990432"/>
            <a:ext cx="9049110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9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9520" y="159435"/>
            <a:ext cx="1011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MOBILES SECTION: User can see pre existing sentiment analysis of some mobiles with their specifications and a link to Flipkart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5254" y="6230408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5" r="19551"/>
          <a:stretch/>
        </p:blipFill>
        <p:spPr>
          <a:xfrm>
            <a:off x="1319842" y="990432"/>
            <a:ext cx="9368286" cy="57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0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12785"/>
            <a:ext cx="6021237" cy="787879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8601" y="1110731"/>
            <a:ext cx="10126132" cy="5477774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Aim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Gathering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Pre processing and cleaning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53644" y="622338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6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9520" y="159435"/>
            <a:ext cx="10119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PLACES SECTION: User can see pre existing sentiment analysis of some places  and links to </a:t>
            </a:r>
            <a:r>
              <a:rPr lang="en-I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RedBus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IRCTC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6787" y="6289675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4" r="20259"/>
          <a:stretch/>
        </p:blipFill>
        <p:spPr>
          <a:xfrm>
            <a:off x="1492370" y="990432"/>
            <a:ext cx="9118121" cy="57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15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850" y="377155"/>
            <a:ext cx="7437121" cy="175718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 &amp; BACK END  TECHNOLOGIES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 Framework and Twitter Bootstrap framework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 : Python, HTML, CSS, JavaScript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SQLite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41" y="4396595"/>
            <a:ext cx="1130317" cy="1130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35" y="4396595"/>
            <a:ext cx="2687444" cy="1079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36" y="4546225"/>
            <a:ext cx="1961070" cy="929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82" y="3497596"/>
            <a:ext cx="1044359" cy="1044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097" y="1631944"/>
            <a:ext cx="1439971" cy="166076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037896" y="6233261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227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480" y="330639"/>
            <a:ext cx="3174889" cy="865225"/>
          </a:xfrm>
        </p:spPr>
        <p:txBody>
          <a:bodyPr>
            <a:no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7532"/>
              </p:ext>
            </p:extLst>
          </p:nvPr>
        </p:nvGraphicFramePr>
        <p:xfrm>
          <a:off x="1781372" y="2799387"/>
          <a:ext cx="8688524" cy="338648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149256"/>
                <a:gridCol w="2150230"/>
                <a:gridCol w="2150230"/>
                <a:gridCol w="2238808"/>
              </a:tblGrid>
              <a:tr h="667155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71786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data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Data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Naive </a:t>
                      </a:r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Entropy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7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77.04%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7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77.08%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54.01%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7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78.15%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54.25%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055255" y="634894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3934" y="1582127"/>
            <a:ext cx="942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consist of 8521 tweets in which 3125 are classified as positive, 3125 as negative and 2271 as neutral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9441" y="220840"/>
            <a:ext cx="6035040" cy="890242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774" y="974784"/>
            <a:ext cx="10798545" cy="5495027"/>
          </a:xfrm>
        </p:spPr>
        <p:txBody>
          <a:bodyPr>
            <a:normAutofit fontScale="92500" lnSpcReduction="10000"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Bigram approach to improve the accuracy.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more categories like brands, government policies etc.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long term sentiment analysis line graph. </a:t>
            </a:r>
          </a:p>
          <a:p>
            <a:pPr lvl="0"/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dataset in the order of millions will cover a better range of twitter words and hence better unigram feature vector resulting in an overall improved model. This would vastly improve upon the existing classifier results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project,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focus is only on English tweets but Twitter has a huge international audience. It should be possible to use the approach followed in the project to classify sentiment in other languages with a language specific positive/negative keyword list.</a:t>
            </a:r>
          </a:p>
          <a:p>
            <a:pPr lvl="0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6788" y="6382807"/>
            <a:ext cx="771089" cy="365125"/>
          </a:xfrm>
        </p:spPr>
        <p:txBody>
          <a:bodyPr/>
          <a:lstStyle/>
          <a:p>
            <a:fld id="{BA85E3D5-DEAA-47E1-8C86-58BEDDA60CFE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7521" y="169427"/>
            <a:ext cx="3325588" cy="917674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509" y="914401"/>
            <a:ext cx="11148971" cy="5858932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Alec Go,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Richa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Bhayani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Lei Huang, “Twitter Sentiment Classification using Distant Supervision” in 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report,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Stanford Digital Library Technologies Project, 2009,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Pang and L. Lee, “Opinion mining and sentiment analysis Foundations and Trends in Information Retrieval”, 2008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Mishne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Workshop on “Stylistic Analysis Of Text For Information Access”, 2005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training data set –www.sentiment140.com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Natural Language Toolkit - http://www.nltk.org/ 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 Documentation - https://docs.python.org/3/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Documentation 1.11 - https://docs.djangoproject.com/en/1.11/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Machine Learning Tutorial - https://pythonprogramming.net/machine-learning-tutorial-python-introduction/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framework - http://getbootstrap.com/ </a:t>
            </a:r>
          </a:p>
          <a:p>
            <a:pPr lvl="0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Tutorial - https://pythonprogramming.net/matplotlib-intro-tutorial/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97391" y="6408208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730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94712" y="2212847"/>
            <a:ext cx="8791575" cy="1653731"/>
          </a:xfrm>
        </p:spPr>
        <p:txBody>
          <a:bodyPr/>
          <a:lstStyle/>
          <a:p>
            <a:pPr algn="ctr"/>
            <a:r>
              <a:rPr lang="en-IN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24577" y="62737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480" y="204159"/>
            <a:ext cx="3358744" cy="1063924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Aim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939" y="1552755"/>
            <a:ext cx="9454551" cy="4537494"/>
          </a:xfrm>
        </p:spPr>
        <p:txBody>
          <a:bodyPr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an algorithm for automatic classification of text into positive, negative or neutral.</a:t>
            </a:r>
          </a:p>
          <a:p>
            <a:pPr algn="just">
              <a:spcBef>
                <a:spcPts val="1200"/>
              </a:spcBef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to determine the attitude of the mass is positive, negative or neutral towards the subject of interest.</a:t>
            </a:r>
          </a:p>
          <a:p>
            <a:pPr algn="just">
              <a:spcBef>
                <a:spcPts val="1200"/>
              </a:spcBef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sentiment in the form of pie-chart.</a:t>
            </a:r>
          </a:p>
          <a:p>
            <a:pPr algn="just">
              <a:spcBef>
                <a:spcPts val="1200"/>
              </a:spcBef>
            </a:pP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 of Persons, Movies, Mobiles and Places.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0587" y="6221942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903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4880" y="240632"/>
            <a:ext cx="5434833" cy="882316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Motivation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40" y="1051816"/>
            <a:ext cx="11206479" cy="5426621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is a popular micro blogging service where users create status messages (called “tweets”). These tweets sometimes express opinions about different topics.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analyser,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can use sentiment analysis to research products or services before making a purchase. E.g.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Marketers can use this to research public opinion of their company and products, or to </a:t>
            </a:r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satisfaction. E.g. Election Polls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can also use this to gather critical feedback about problems in newly released products. E.g. Brand Management (Nike, Adidas)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34830" y="6179607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08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44085" y="-135818"/>
            <a:ext cx="4699124" cy="994621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51402" y="2102517"/>
            <a:ext cx="3824379" cy="7073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A category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57982" y="2376131"/>
            <a:ext cx="3220521" cy="104164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 -Processing and Cleaning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29171" y="4000774"/>
            <a:ext cx="3678142" cy="70736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6177281" y="4908132"/>
            <a:ext cx="2636553" cy="1694642"/>
          </a:xfrm>
          <a:prstGeom prst="star7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0" y="3210965"/>
            <a:ext cx="964751" cy="9647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73" y="3186384"/>
            <a:ext cx="1066620" cy="10666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07" y="3289048"/>
            <a:ext cx="824648" cy="8246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202" y="3138468"/>
            <a:ext cx="801950" cy="80195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7787021">
            <a:off x="628749" y="2771064"/>
            <a:ext cx="343638" cy="460976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5840580">
            <a:off x="1908774" y="2878903"/>
            <a:ext cx="343638" cy="460976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 rot="4977756">
            <a:off x="3005292" y="2833420"/>
            <a:ext cx="343638" cy="460976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 rot="2760942">
            <a:off x="3857431" y="2696783"/>
            <a:ext cx="343638" cy="460976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050" y="978058"/>
            <a:ext cx="1158870" cy="1158870"/>
          </a:xfrm>
          <a:prstGeom prst="rect">
            <a:avLst/>
          </a:prstGeom>
        </p:spPr>
      </p:pic>
      <p:sp>
        <p:nvSpPr>
          <p:cNvPr id="27" name="Diamond 26"/>
          <p:cNvSpPr/>
          <p:nvPr/>
        </p:nvSpPr>
        <p:spPr>
          <a:xfrm>
            <a:off x="4553486" y="670560"/>
            <a:ext cx="3172326" cy="1872388"/>
          </a:xfrm>
          <a:prstGeom prst="diamond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Existing Analysis Or Put New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7801683" y="1056609"/>
            <a:ext cx="2913367" cy="703625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Twitter API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Bent Arrow 28"/>
          <p:cNvSpPr/>
          <p:nvPr/>
        </p:nvSpPr>
        <p:spPr>
          <a:xfrm rot="10800000">
            <a:off x="9084760" y="2149089"/>
            <a:ext cx="2650039" cy="1071063"/>
          </a:xfrm>
          <a:prstGeom prst="bentArrow">
            <a:avLst>
              <a:gd name="adj1" fmla="val 38280"/>
              <a:gd name="adj2" fmla="val 25000"/>
              <a:gd name="adj3" fmla="val 25000"/>
              <a:gd name="adj4" fmla="val 4375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58366" y="2738358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Retrieve Comments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Left Arrow 31"/>
          <p:cNvSpPr/>
          <p:nvPr/>
        </p:nvSpPr>
        <p:spPr>
          <a:xfrm rot="16200000">
            <a:off x="7227277" y="3540785"/>
            <a:ext cx="468440" cy="468510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Bent Arrow 33"/>
          <p:cNvSpPr/>
          <p:nvPr/>
        </p:nvSpPr>
        <p:spPr>
          <a:xfrm rot="13196561" flipH="1">
            <a:off x="5484732" y="4800311"/>
            <a:ext cx="746499" cy="664002"/>
          </a:xfrm>
          <a:prstGeom prst="bentArrow">
            <a:avLst>
              <a:gd name="adj1" fmla="val 25000"/>
              <a:gd name="adj2" fmla="val 35759"/>
              <a:gd name="adj3" fmla="val 25000"/>
              <a:gd name="adj4" fmla="val 4375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95" y="5190416"/>
            <a:ext cx="1130075" cy="11300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36" y="4798663"/>
            <a:ext cx="1130075" cy="1130075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>
            <a:off x="8813834" y="5403527"/>
            <a:ext cx="2333626" cy="703852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2390893" y="4227198"/>
            <a:ext cx="343638" cy="460976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Bent Arrow 4"/>
          <p:cNvSpPr/>
          <p:nvPr/>
        </p:nvSpPr>
        <p:spPr>
          <a:xfrm rot="5400000" flipV="1">
            <a:off x="2443572" y="20390"/>
            <a:ext cx="852443" cy="3245682"/>
          </a:xfrm>
          <a:prstGeom prst="bentArrow">
            <a:avLst>
              <a:gd name="adj1" fmla="val 39302"/>
              <a:gd name="adj2" fmla="val 24404"/>
              <a:gd name="adj3" fmla="val 25000"/>
              <a:gd name="adj4" fmla="val 437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7361" y="1179584"/>
            <a:ext cx="257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 Existing Analysis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0794" y="6041729"/>
            <a:ext cx="1798890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 Results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29006" y="632049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/>
              <a:pPr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242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286" y="171451"/>
            <a:ext cx="8540151" cy="1478570"/>
          </a:xfrm>
        </p:spPr>
        <p:txBody>
          <a:bodyPr/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23455" y="6179607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2" y="1580918"/>
            <a:ext cx="8713820" cy="45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529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0842" y="172720"/>
            <a:ext cx="4914837" cy="976930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Gathering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3" b="4627"/>
          <a:stretch/>
        </p:blipFill>
        <p:spPr>
          <a:xfrm>
            <a:off x="781842" y="1774203"/>
            <a:ext cx="10752836" cy="4498538"/>
          </a:xfrm>
        </p:spPr>
      </p:pic>
      <p:sp>
        <p:nvSpPr>
          <p:cNvPr id="3" name="TextBox 2"/>
          <p:cNvSpPr txBox="1"/>
          <p:nvPr/>
        </p:nvSpPr>
        <p:spPr>
          <a:xfrm>
            <a:off x="1242204" y="1149650"/>
            <a:ext cx="4187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SITE : dev.twitter.com/apps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5255" y="6205008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78570"/>
            <a:ext cx="7975600" cy="882478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Gathering </a:t>
            </a:r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(output)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56323"/>
            <a:ext cx="6202680" cy="4501552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>
            <a:normAutofit fontScale="70000" lnSpcReduction="20000"/>
          </a:bodyPr>
          <a:lstStyle/>
          <a:p>
            <a:r>
              <a:rPr lang="en-IN" sz="1300" dirty="0"/>
              <a:t>{"</a:t>
            </a:r>
            <a:r>
              <a:rPr lang="en-IN" sz="1300" dirty="0" err="1"/>
              <a:t>created_at":"Sat</a:t>
            </a:r>
            <a:r>
              <a:rPr lang="en-IN" sz="1300" dirty="0"/>
              <a:t> Mar 11 18:12:24 +</a:t>
            </a:r>
            <a:r>
              <a:rPr lang="en-IN" sz="1300" dirty="0" smtClean="0"/>
              <a:t>0000 2017</a:t>
            </a:r>
            <a:r>
              <a:rPr lang="en-IN" sz="1300" dirty="0"/>
              <a:t>","id":840626474596028416,"id_str":"840626474596028416</a:t>
            </a:r>
            <a:r>
              <a:rPr lang="en-IN" sz="1300" dirty="0">
                <a:solidFill>
                  <a:srgbClr val="FFFF00"/>
                </a:solidFill>
              </a:rPr>
              <a:t>"</a:t>
            </a:r>
            <a:r>
              <a:rPr lang="en-IN" sz="2300" dirty="0">
                <a:solidFill>
                  <a:srgbClr val="FFFF00"/>
                </a:solidFill>
              </a:rPr>
              <a:t>,</a:t>
            </a:r>
            <a:r>
              <a:rPr lang="en-IN" sz="2900" b="1" dirty="0">
                <a:solidFill>
                  <a:srgbClr val="FFFF00"/>
                </a:solidFill>
              </a:rPr>
              <a:t>"text":"#</a:t>
            </a:r>
            <a:r>
              <a:rPr lang="en-IN" sz="2900" b="1" dirty="0" err="1">
                <a:solidFill>
                  <a:srgbClr val="FFFF00"/>
                </a:solidFill>
              </a:rPr>
              <a:t>ViratKohli</a:t>
            </a:r>
            <a:r>
              <a:rPr lang="en-IN" sz="2900" b="1" dirty="0">
                <a:solidFill>
                  <a:srgbClr val="FFFF00"/>
                </a:solidFill>
              </a:rPr>
              <a:t> Will smile more when we win overseas, says </a:t>
            </a:r>
            <a:r>
              <a:rPr lang="en-IN" sz="2900" b="1" dirty="0" err="1">
                <a:solidFill>
                  <a:srgbClr val="FFFF00"/>
                </a:solidFill>
              </a:rPr>
              <a:t>Virat</a:t>
            </a:r>
            <a:r>
              <a:rPr lang="en-IN" sz="2900" b="1" dirty="0">
                <a:solidFill>
                  <a:srgbClr val="FFFF00"/>
                </a:solidFill>
              </a:rPr>
              <a:t> </a:t>
            </a:r>
            <a:r>
              <a:rPr lang="en-IN" sz="2900" b="1" dirty="0" err="1">
                <a:solidFill>
                  <a:srgbClr val="FFFF00"/>
                </a:solidFill>
              </a:rPr>
              <a:t>Kohli</a:t>
            </a:r>
            <a:r>
              <a:rPr lang="en-IN" sz="2900" b="1" dirty="0">
                <a:solidFill>
                  <a:srgbClr val="FFFF00"/>
                </a:solidFill>
              </a:rPr>
              <a:t> </a:t>
            </a:r>
            <a:r>
              <a:rPr lang="en-IN" sz="2900" b="1" dirty="0" smtClean="0">
                <a:solidFill>
                  <a:srgbClr val="FFFF00"/>
                </a:solidFill>
              </a:rPr>
              <a:t>http</a:t>
            </a:r>
            <a:r>
              <a:rPr lang="en-IN" sz="2900" b="1" dirty="0">
                <a:solidFill>
                  <a:srgbClr val="FFFF00"/>
                </a:solidFill>
              </a:rPr>
              <a:t>://live.malayalamsearch.com/?url=https://www.youtube.com/watch?v=MnpDmJ5YTQM …",</a:t>
            </a:r>
            <a:r>
              <a:rPr lang="en-IN" sz="1300" b="1" dirty="0" smtClean="0"/>
              <a:t>"</a:t>
            </a:r>
            <a:r>
              <a:rPr lang="en-IN" sz="1300" b="1" dirty="0"/>
              <a:t>source"</a:t>
            </a:r>
            <a:r>
              <a:rPr lang="en-IN" sz="1300" dirty="0"/>
              <a:t>:"\u003ca </a:t>
            </a:r>
            <a:r>
              <a:rPr lang="en-IN" sz="1300" dirty="0" err="1"/>
              <a:t>href</a:t>
            </a:r>
            <a:r>
              <a:rPr lang="en-IN" sz="1300" dirty="0"/>
              <a:t>=\"http:\/\/twitter.com\/download\/android\" </a:t>
            </a:r>
            <a:r>
              <a:rPr lang="en-IN" sz="1300" dirty="0" err="1"/>
              <a:t>rel</a:t>
            </a:r>
            <a:r>
              <a:rPr lang="en-IN" sz="1300" dirty="0"/>
              <a:t>=\"</a:t>
            </a:r>
            <a:r>
              <a:rPr lang="en-IN" sz="1300" dirty="0" err="1"/>
              <a:t>nofollow</a:t>
            </a:r>
            <a:r>
              <a:rPr lang="en-IN" sz="1300" dirty="0"/>
              <a:t>\"\u003eTwitter for Android\u003c\/a\u003e","truncated":false,"in_reply_to_status_id":null,"in_reply_to_status_id_str":null,"in_reply_to_user_id":null,"in_reply_to_user_id_str":null,"in_reply_to_screen_name":null,"user":{"id":707258468328034304,"id_str":"707258468328034304","name":"Santhosh RAJ BJP","screen_name":"SanthoshRAJBJP","location":null,"url":null,"description":null,"protected":false,"verified":false,"followers_count":67,"friends_count":255,"listed_count":0,"favourites_count":408,"statuses_count":443,"created_at":"Tue Mar 08 17:35:33 +0000 2016","utc_offset":null,"time_zone":null,"geo_enabled":false,"lang":"en","contributors_enabled":false,"is_translator":false,"profile_background_color":"F5F8FA","profile_background_image_url":"","profile_background_image_url_https":"","profile_background_tile":false,"profile_link_color":"1DA1F2","profile_sidebar_border_color":"C0DEED","profile_sidebar_fill_color":"DDEEF6","profile_text_color":"333333","profile_use_background_image":true,"profile_image_url":"http:\/\/pbs.twimg.com\/</a:t>
            </a:r>
            <a:r>
              <a:rPr lang="en-IN" sz="1300" dirty="0" err="1"/>
              <a:t>profile_images</a:t>
            </a:r>
            <a:r>
              <a:rPr lang="en-IN" sz="1300" dirty="0"/>
              <a:t>\/796725628489768960\/xfDJg202_normal.jpg","profile_image_url_https":"https:\/\/pbs.twimg.com\/</a:t>
            </a:r>
            <a:r>
              <a:rPr lang="en-IN" sz="1300" dirty="0" err="1"/>
              <a:t>profile_images</a:t>
            </a:r>
            <a:r>
              <a:rPr lang="en-IN" sz="1300" dirty="0"/>
              <a:t>\/796725628489768960\/xfDJg202_normal.jpg","default_profile":true,"default_profile_image":false,"following":null,"follow_request_sent":null,"notifications":null},"geo":null,"coordinates":null,"place":null,"contributors":null,"is_quote_status":false,"retweet_count":0,"favorite_count":0,"entities":{"hashtags":[],"</a:t>
            </a:r>
            <a:r>
              <a:rPr lang="en-IN" sz="1300" dirty="0" err="1"/>
              <a:t>urls</a:t>
            </a:r>
            <a:r>
              <a:rPr lang="en-IN" sz="1300" dirty="0"/>
              <a:t>":[],"</a:t>
            </a:r>
            <a:r>
              <a:rPr lang="en-IN" sz="1300" dirty="0" err="1"/>
              <a:t>user_mentions</a:t>
            </a:r>
            <a:r>
              <a:rPr lang="en-IN" sz="1300" dirty="0"/>
              <a:t>":[],"symbols":[]},"favorited":false,"retweeted":false,"filter_level":"low","lang":"en","timestamp_ms":"1489255944285"}</a:t>
            </a:r>
            <a:endParaRPr lang="en-IN" sz="1400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82" y="1356323"/>
            <a:ext cx="5477726" cy="45015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9054" y="6153150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056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850392" y="1636776"/>
            <a:ext cx="11030712" cy="100584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Up Arrow Callout 3"/>
          <p:cNvSpPr/>
          <p:nvPr/>
        </p:nvSpPr>
        <p:spPr>
          <a:xfrm>
            <a:off x="960120" y="1130097"/>
            <a:ext cx="1651000" cy="53949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068" y="67764"/>
            <a:ext cx="9103360" cy="925610"/>
          </a:xfrm>
        </p:spPr>
        <p:txBody>
          <a:bodyPr>
            <a:normAutofit fontScale="90000"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Pre-processing &amp; Cleaning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3556" y="63561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Hashtag</a:t>
            </a:r>
            <a:endParaRPr lang="en-IN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13930" y="86644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endParaRPr lang="en-IN" sz="24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0590373" y="1278281"/>
            <a:ext cx="338328" cy="334738"/>
          </a:xfrm>
          <a:prstGeom prst="up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212225"/>
            <a:ext cx="11451336" cy="5455378"/>
          </a:xfrm>
        </p:spPr>
        <p:txBody>
          <a:bodyPr>
            <a:no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I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smile more when we win overseas, says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http://live.malayalamsearch.com/?url=https://www.youtube.com/watch?v=MnpDmJ5YTQM …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  <a:p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I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smile more when we win overseas, says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http://live.malayalamsearch.com/?url=https://www.youtube.com/watch?v=mnpdmj5ytqm …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</a:p>
          <a:p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I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viratkohli</a:t>
            </a:r>
            <a:r>
              <a:rPr lang="en-I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By using regular Expression</a:t>
            </a:r>
          </a:p>
          <a:p>
            <a:r>
              <a:rPr lang="en-IN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http://live.malayalamsearch.com/?url=https://www.youtube.com/watch?v=mnpdmj5ytqm …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By regular Expression</a:t>
            </a:r>
          </a:p>
          <a:p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smile more when we win overseas says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virat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kohli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IN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cleaned tweet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63870" y="6238874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419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/>
      <p:bldP spid="7" grpId="0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4226</TotalTime>
  <Words>1207</Words>
  <Application>Microsoft Office PowerPoint</Application>
  <PresentationFormat>Widescreen</PresentationFormat>
  <Paragraphs>150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Times New Roman</vt:lpstr>
      <vt:lpstr>Trebuchet MS</vt:lpstr>
      <vt:lpstr>Tw Cen MT</vt:lpstr>
      <vt:lpstr>Wingdings</vt:lpstr>
      <vt:lpstr>Wingdings 3</vt:lpstr>
      <vt:lpstr>Circuit</vt:lpstr>
      <vt:lpstr>Final Year Project On</vt:lpstr>
      <vt:lpstr>Presentation Outline</vt:lpstr>
      <vt:lpstr>Project Aim</vt:lpstr>
      <vt:lpstr>Project Motivation</vt:lpstr>
      <vt:lpstr>Flow chart</vt:lpstr>
      <vt:lpstr>Training and classification</vt:lpstr>
      <vt:lpstr>Tweet Gathering</vt:lpstr>
      <vt:lpstr>Tweet Gathering (output)</vt:lpstr>
      <vt:lpstr>Tweet Pre-processing &amp; Cleaning</vt:lpstr>
      <vt:lpstr>Tweet Pre-processing &amp; Cleaning(CODE)</vt:lpstr>
      <vt:lpstr>Feature Extraction(Training Data)</vt:lpstr>
      <vt:lpstr>Feature Extraction</vt:lpstr>
      <vt:lpstr>Sentiment Analysis</vt:lpstr>
      <vt:lpstr>OUTPUT</vt:lpstr>
      <vt:lpstr>FRONT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 END &amp; BACK END  TECHNOLOGIES USED</vt:lpstr>
      <vt:lpstr>Accuracy</vt:lpstr>
      <vt:lpstr>FUTURE IMPROVEMENTS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prediction using social media Analysis</dc:title>
  <dc:creator>Bhiman Baghel</dc:creator>
  <cp:lastModifiedBy>Bhiman Baghel</cp:lastModifiedBy>
  <cp:revision>112</cp:revision>
  <dcterms:created xsi:type="dcterms:W3CDTF">2016-12-01T08:07:13Z</dcterms:created>
  <dcterms:modified xsi:type="dcterms:W3CDTF">2017-05-26T08:55:53Z</dcterms:modified>
</cp:coreProperties>
</file>